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5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A3B463-B8BC-4B53-8B4E-0C00627A8AB5}" type="datetimeFigureOut">
              <a:rPr lang="en-US" smtClean="0"/>
              <a:t>9/16/2018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F4C815-62DC-4ABF-801D-30595EF2109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7C8CAB05-78CF-4D17-884D-63FECC295165}" type="datetimeFigureOut">
              <a:rPr lang="en-US" smtClean="0"/>
              <a:t>9/16/2018</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56B02D-5AD5-4424-8B0A-883C9BF38331}"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7C8CAB05-78CF-4D17-884D-63FECC295165}" type="datetimeFigureOut">
              <a:rPr lang="en-US" smtClean="0"/>
              <a:t>9/16/2018</a:t>
            </a:fld>
            <a:endParaRPr lang="en-US"/>
          </a:p>
        </p:txBody>
      </p:sp>
      <p:sp>
        <p:nvSpPr>
          <p:cNvPr id="9" name="Slide Number Placeholder 8"/>
          <p:cNvSpPr>
            <a:spLocks noGrp="1"/>
          </p:cNvSpPr>
          <p:nvPr>
            <p:ph type="sldNum" sz="quarter" idx="15"/>
          </p:nvPr>
        </p:nvSpPr>
        <p:spPr/>
        <p:txBody>
          <a:bodyPr rtlCol="0"/>
          <a:lstStyle/>
          <a:p>
            <a:fld id="{B656B02D-5AD5-4424-8B0A-883C9BF38331}"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7C8CAB05-78CF-4D17-884D-63FECC295165}" type="datetimeFigureOut">
              <a:rPr lang="en-US" smtClean="0"/>
              <a:t>9/16/2018</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656B02D-5AD5-4424-8B0A-883C9BF38331}"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7C8CAB05-78CF-4D17-884D-63FECC295165}" type="datetimeFigureOut">
              <a:rPr lang="en-US" smtClean="0"/>
              <a:t>9/16/2018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56B02D-5AD5-4424-8B0A-883C9BF38331}"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7C8CAB05-78CF-4D17-884D-63FECC295165}" type="datetimeFigureOut">
              <a:rPr lang="en-US" smtClean="0"/>
              <a:t>9/16/2018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56B02D-5AD5-4424-8B0A-883C9BF38331}"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7C8CAB05-78CF-4D17-884D-63FECC295165}" type="datetimeFigureOut">
              <a:rPr lang="en-US" smtClean="0"/>
              <a:t>9/16/2018</a:t>
            </a:fld>
            <a:endParaRPr lang="en-US"/>
          </a:p>
        </p:txBody>
      </p:sp>
      <p:sp>
        <p:nvSpPr>
          <p:cNvPr id="7" name="Slide Number Placeholder 6"/>
          <p:cNvSpPr>
            <a:spLocks noGrp="1"/>
          </p:cNvSpPr>
          <p:nvPr>
            <p:ph type="sldNum" sz="quarter" idx="11"/>
          </p:nvPr>
        </p:nvSpPr>
        <p:spPr/>
        <p:txBody>
          <a:bodyPr rtlCol="0"/>
          <a:lstStyle/>
          <a:p>
            <a:fld id="{B656B02D-5AD5-4424-8B0A-883C9BF38331}"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CAB05-78CF-4D17-884D-63FECC295165}" type="datetimeFigureOut">
              <a:rPr lang="en-US" smtClean="0"/>
              <a:t>9/16/2018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56B02D-5AD5-4424-8B0A-883C9BF3833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7C8CAB05-78CF-4D17-884D-63FECC295165}" type="datetimeFigureOut">
              <a:rPr lang="en-US" smtClean="0"/>
              <a:t>9/16/2018</a:t>
            </a:fld>
            <a:endParaRPr lang="en-US"/>
          </a:p>
        </p:txBody>
      </p:sp>
      <p:sp>
        <p:nvSpPr>
          <p:cNvPr id="22" name="Slide Number Placeholder 21"/>
          <p:cNvSpPr>
            <a:spLocks noGrp="1"/>
          </p:cNvSpPr>
          <p:nvPr>
            <p:ph type="sldNum" sz="quarter" idx="15"/>
          </p:nvPr>
        </p:nvSpPr>
        <p:spPr/>
        <p:txBody>
          <a:bodyPr rtlCol="0"/>
          <a:lstStyle/>
          <a:p>
            <a:fld id="{B656B02D-5AD5-4424-8B0A-883C9BF38331}"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7C8CAB05-78CF-4D17-884D-63FECC295165}" type="datetimeFigureOut">
              <a:rPr lang="en-US" smtClean="0"/>
              <a:t>9/16/2018</a:t>
            </a:fld>
            <a:endParaRPr lang="en-US"/>
          </a:p>
        </p:txBody>
      </p:sp>
      <p:sp>
        <p:nvSpPr>
          <p:cNvPr id="18" name="Slide Number Placeholder 17"/>
          <p:cNvSpPr>
            <a:spLocks noGrp="1"/>
          </p:cNvSpPr>
          <p:nvPr>
            <p:ph type="sldNum" sz="quarter" idx="11"/>
          </p:nvPr>
        </p:nvSpPr>
        <p:spPr/>
        <p:txBody>
          <a:bodyPr rtlCol="0"/>
          <a:lstStyle/>
          <a:p>
            <a:fld id="{B656B02D-5AD5-4424-8B0A-883C9BF38331}"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8CAB05-78CF-4D17-884D-63FECC295165}" type="datetimeFigureOut">
              <a:rPr lang="en-US" smtClean="0"/>
              <a:t>9/16/2018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56B02D-5AD5-4424-8B0A-883C9BF3833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8CAB05-78CF-4D17-884D-63FECC295165}" type="datetimeFigureOut">
              <a:rPr lang="en-US" smtClean="0"/>
              <a:t>9/16/2018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56B02D-5AD5-4424-8B0A-883C9BF3833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7C8CAB05-78CF-4D17-884D-63FECC295165}" type="datetimeFigureOut">
              <a:rPr lang="en-US" smtClean="0"/>
              <a:t>9/16/2018</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56B02D-5AD5-4424-8B0A-883C9BF3833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1200" y="1371600"/>
            <a:ext cx="6172200" cy="1894362"/>
          </a:xfrm>
        </p:spPr>
        <p:txBody>
          <a:bodyPr/>
          <a:lstStyle/>
          <a:p>
            <a:r>
              <a:rPr lang="en-US" dirty="0"/>
              <a:t>State and Federal Relations</a:t>
            </a:r>
          </a:p>
        </p:txBody>
      </p:sp>
      <p:sp>
        <p:nvSpPr>
          <p:cNvPr id="3" name="Subtitle 2"/>
          <p:cNvSpPr>
            <a:spLocks noGrp="1"/>
          </p:cNvSpPr>
          <p:nvPr>
            <p:ph type="subTitle" idx="1"/>
          </p:nvPr>
        </p:nvSpPr>
        <p:spPr>
          <a:xfrm>
            <a:off x="4953000" y="3962400"/>
            <a:ext cx="3429000" cy="1371600"/>
          </a:xfrm>
        </p:spPr>
        <p:txBody>
          <a:bodyPr/>
          <a:lstStyle/>
          <a:p>
            <a:r>
              <a:rPr lang="en-US" dirty="0" smtClean="0"/>
              <a:t>Prepared by </a:t>
            </a:r>
            <a:r>
              <a:rPr lang="en-US" b="0" dirty="0" smtClean="0"/>
              <a:t>Charles Brown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362200"/>
            <a:ext cx="8229600" cy="3763963"/>
          </a:xfrm>
        </p:spPr>
        <p:txBody>
          <a:bodyPr/>
          <a:lstStyle/>
          <a:p>
            <a:r>
              <a:rPr lang="en-US" dirty="0" smtClean="0"/>
              <a:t>Sovereignty is the supreme authority  of a governing body to govern itself independently. </a:t>
            </a:r>
          </a:p>
          <a:p>
            <a:endParaRPr lang="en-US" dirty="0" smtClean="0"/>
          </a:p>
          <a:p>
            <a:r>
              <a:rPr lang="en-US" dirty="0" smtClean="0"/>
              <a:t>Who has the supreme authority? Is it the Constitution, the People or the State?</a:t>
            </a:r>
          </a:p>
          <a:p>
            <a:pPr>
              <a:buNone/>
            </a:pPr>
            <a:endParaRPr lang="en-US" dirty="0" smtClean="0"/>
          </a:p>
        </p:txBody>
      </p:sp>
      <p:sp>
        <p:nvSpPr>
          <p:cNvPr id="1026" name="AutoShape 2" descr="Image result for Sovereignt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 name="Picture 4" descr="images.jpg"/>
          <p:cNvPicPr>
            <a:picLocks noChangeAspect="1"/>
          </p:cNvPicPr>
          <p:nvPr/>
        </p:nvPicPr>
        <p:blipFill>
          <a:blip r:embed="rId2"/>
          <a:stretch>
            <a:fillRect/>
          </a:stretch>
        </p:blipFill>
        <p:spPr>
          <a:xfrm>
            <a:off x="2971800" y="457200"/>
            <a:ext cx="2619375" cy="1743075"/>
          </a:xfrm>
          <a:prstGeom prst="rect">
            <a:avLst/>
          </a:prstGeom>
        </p:spPr>
      </p:pic>
      <p:pic>
        <p:nvPicPr>
          <p:cNvPr id="9" name="Picture 8" descr="img2.png"/>
          <p:cNvPicPr>
            <a:picLocks noChangeAspect="1"/>
          </p:cNvPicPr>
          <p:nvPr/>
        </p:nvPicPr>
        <p:blipFill>
          <a:blip r:embed="rId3"/>
          <a:stretch>
            <a:fillRect/>
          </a:stretch>
        </p:blipFill>
        <p:spPr>
          <a:xfrm>
            <a:off x="5105400" y="3886200"/>
            <a:ext cx="2934003" cy="232918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Supreme Authority</a:t>
            </a:r>
            <a:endParaRPr lang="en-US" dirty="0"/>
          </a:p>
        </p:txBody>
      </p:sp>
      <p:sp>
        <p:nvSpPr>
          <p:cNvPr id="3" name="Content Placeholder 2"/>
          <p:cNvSpPr>
            <a:spLocks noGrp="1"/>
          </p:cNvSpPr>
          <p:nvPr>
            <p:ph sz="quarter" idx="1"/>
          </p:nvPr>
        </p:nvSpPr>
        <p:spPr/>
        <p:txBody>
          <a:bodyPr/>
          <a:lstStyle/>
          <a:p>
            <a:endParaRPr lang="en-US" dirty="0" smtClean="0"/>
          </a:p>
          <a:p>
            <a:endParaRPr lang="en-US" dirty="0" smtClean="0"/>
          </a:p>
          <a:p>
            <a:endParaRPr lang="en-US" dirty="0" smtClean="0"/>
          </a:p>
          <a:p>
            <a:endParaRPr lang="en-US" dirty="0" smtClean="0"/>
          </a:p>
          <a:p>
            <a:endParaRPr lang="en-US" dirty="0" smtClean="0"/>
          </a:p>
          <a:p>
            <a:r>
              <a:rPr lang="en-US" dirty="0" smtClean="0"/>
              <a:t>A </a:t>
            </a:r>
            <a:r>
              <a:rPr lang="en-US" dirty="0" smtClean="0"/>
              <a:t>state e.g. United States has the supreme authority because it is an entity of a territory. National governments delegate the power e.g. to local police, but the authority to use force originates from the State’s permission. In this case, the state like Washington DC </a:t>
            </a:r>
            <a:r>
              <a:rPr lang="en-US" dirty="0" smtClean="0"/>
              <a:t>has </a:t>
            </a:r>
            <a:r>
              <a:rPr lang="en-US" dirty="0" smtClean="0"/>
              <a:t>the supreme authority.  </a:t>
            </a:r>
          </a:p>
          <a:p>
            <a:endParaRPr lang="en-US" dirty="0"/>
          </a:p>
        </p:txBody>
      </p:sp>
      <p:pic>
        <p:nvPicPr>
          <p:cNvPr id="5" name="Picture 4" descr="federal and state powers.jpg"/>
          <p:cNvPicPr>
            <a:picLocks noChangeAspect="1"/>
          </p:cNvPicPr>
          <p:nvPr/>
        </p:nvPicPr>
        <p:blipFill>
          <a:blip r:embed="rId2"/>
          <a:stretch>
            <a:fillRect/>
          </a:stretch>
        </p:blipFill>
        <p:spPr>
          <a:xfrm>
            <a:off x="2438400" y="1600200"/>
            <a:ext cx="3886200" cy="23317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sovereignty relates to different types of relationships</a:t>
            </a:r>
            <a:endParaRPr lang="en-US" dirty="0"/>
          </a:p>
        </p:txBody>
      </p:sp>
      <p:sp>
        <p:nvSpPr>
          <p:cNvPr id="3" name="Content Placeholder 2"/>
          <p:cNvSpPr>
            <a:spLocks noGrp="1"/>
          </p:cNvSpPr>
          <p:nvPr>
            <p:ph sz="quarter" idx="1"/>
          </p:nvPr>
        </p:nvSpPr>
        <p:spPr>
          <a:xfrm>
            <a:off x="457200" y="2286000"/>
            <a:ext cx="4191000" cy="4187952"/>
          </a:xfrm>
        </p:spPr>
        <p:txBody>
          <a:bodyPr/>
          <a:lstStyle/>
          <a:p>
            <a:r>
              <a:rPr lang="en-US" sz="1800" dirty="0" smtClean="0"/>
              <a:t>Sovereignty between a small government and the people</a:t>
            </a:r>
          </a:p>
          <a:p>
            <a:pPr>
              <a:buNone/>
            </a:pPr>
            <a:endParaRPr lang="en-US" dirty="0"/>
          </a:p>
        </p:txBody>
      </p:sp>
      <p:pic>
        <p:nvPicPr>
          <p:cNvPr id="4" name="Picture 3" descr="images (1).jpg"/>
          <p:cNvPicPr>
            <a:picLocks noChangeAspect="1"/>
          </p:cNvPicPr>
          <p:nvPr/>
        </p:nvPicPr>
        <p:blipFill>
          <a:blip r:embed="rId2"/>
          <a:stretch>
            <a:fillRect/>
          </a:stretch>
        </p:blipFill>
        <p:spPr>
          <a:xfrm>
            <a:off x="533400" y="2971800"/>
            <a:ext cx="3840982" cy="2514600"/>
          </a:xfrm>
          <a:prstGeom prst="rect">
            <a:avLst/>
          </a:prstGeom>
        </p:spPr>
      </p:pic>
      <p:sp>
        <p:nvSpPr>
          <p:cNvPr id="6" name="TextBox 5"/>
          <p:cNvSpPr txBox="1"/>
          <p:nvPr/>
        </p:nvSpPr>
        <p:spPr>
          <a:xfrm>
            <a:off x="4876800" y="2286000"/>
            <a:ext cx="3124200" cy="646331"/>
          </a:xfrm>
          <a:prstGeom prst="rect">
            <a:avLst/>
          </a:prstGeom>
          <a:noFill/>
        </p:spPr>
        <p:txBody>
          <a:bodyPr wrap="square" rtlCol="0">
            <a:spAutoFit/>
          </a:bodyPr>
          <a:lstStyle/>
          <a:p>
            <a:r>
              <a:rPr lang="en-US" dirty="0" smtClean="0"/>
              <a:t>Sovereignty between a big government and the people </a:t>
            </a:r>
            <a:endParaRPr lang="en-US" dirty="0"/>
          </a:p>
        </p:txBody>
      </p:sp>
      <p:pic>
        <p:nvPicPr>
          <p:cNvPr id="7" name="Picture 6" descr="download.jpg"/>
          <p:cNvPicPr>
            <a:picLocks noChangeAspect="1"/>
          </p:cNvPicPr>
          <p:nvPr/>
        </p:nvPicPr>
        <p:blipFill>
          <a:blip r:embed="rId3"/>
          <a:stretch>
            <a:fillRect/>
          </a:stretch>
        </p:blipFill>
        <p:spPr>
          <a:xfrm>
            <a:off x="4572000" y="3124200"/>
            <a:ext cx="3733800" cy="265296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Unitary-Centralized Government</a:t>
            </a:r>
            <a:endParaRPr lang="en-US" dirty="0"/>
          </a:p>
        </p:txBody>
      </p:sp>
      <p:sp>
        <p:nvSpPr>
          <p:cNvPr id="3" name="Content Placeholder 2"/>
          <p:cNvSpPr>
            <a:spLocks noGrp="1"/>
          </p:cNvSpPr>
          <p:nvPr>
            <p:ph sz="quarter" idx="1"/>
          </p:nvPr>
        </p:nvSpPr>
        <p:spPr/>
        <p:txBody>
          <a:bodyPr>
            <a:normAutofit/>
          </a:bodyPr>
          <a:lstStyle/>
          <a:p>
            <a:r>
              <a:rPr lang="en-US" sz="1800" dirty="0" smtClean="0"/>
              <a:t>Unitary Relationship between the government and the local authorities e.g. Maryland. While the national government may propose various state functions, the state has the authority to question or validate the functions as long as they affects it. This government is created out of convenience. </a:t>
            </a:r>
            <a:endParaRPr lang="en-US" sz="1800" dirty="0"/>
          </a:p>
        </p:txBody>
      </p:sp>
      <p:pic>
        <p:nvPicPr>
          <p:cNvPr id="4" name="Picture 3" descr="images (1).png"/>
          <p:cNvPicPr>
            <a:picLocks noChangeAspect="1"/>
          </p:cNvPicPr>
          <p:nvPr/>
        </p:nvPicPr>
        <p:blipFill>
          <a:blip r:embed="rId2"/>
          <a:stretch>
            <a:fillRect/>
          </a:stretch>
        </p:blipFill>
        <p:spPr>
          <a:xfrm>
            <a:off x="838200" y="3200400"/>
            <a:ext cx="6019800" cy="311339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Federal </a:t>
            </a:r>
            <a:endParaRPr lang="en-US" dirty="0"/>
          </a:p>
        </p:txBody>
      </p:sp>
      <p:sp>
        <p:nvSpPr>
          <p:cNvPr id="3" name="Content Placeholder 2"/>
          <p:cNvSpPr>
            <a:spLocks noGrp="1"/>
          </p:cNvSpPr>
          <p:nvPr>
            <p:ph sz="quarter" idx="1"/>
          </p:nvPr>
        </p:nvSpPr>
        <p:spPr/>
        <p:txBody>
          <a:bodyPr>
            <a:normAutofit/>
          </a:bodyPr>
          <a:lstStyle/>
          <a:p>
            <a:r>
              <a:rPr lang="en-US" sz="1800" dirty="0" smtClean="0"/>
              <a:t>Power is divided between central government and the local governments. The National government of the United States has its powers while 50 States also have their own powers. </a:t>
            </a:r>
            <a:endParaRPr lang="en-US" sz="1800" dirty="0"/>
          </a:p>
        </p:txBody>
      </p:sp>
      <p:pic>
        <p:nvPicPr>
          <p:cNvPr id="4" name="Picture 3" descr="images (2).png"/>
          <p:cNvPicPr>
            <a:picLocks noChangeAspect="1"/>
          </p:cNvPicPr>
          <p:nvPr/>
        </p:nvPicPr>
        <p:blipFill>
          <a:blip r:embed="rId2"/>
          <a:stretch>
            <a:fillRect/>
          </a:stretch>
        </p:blipFill>
        <p:spPr>
          <a:xfrm>
            <a:off x="1524000" y="3276600"/>
            <a:ext cx="4786148" cy="288162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Confederate</a:t>
            </a:r>
            <a:endParaRPr lang="en-US" dirty="0"/>
          </a:p>
        </p:txBody>
      </p:sp>
      <p:sp>
        <p:nvSpPr>
          <p:cNvPr id="3" name="Content Placeholder 2"/>
          <p:cNvSpPr>
            <a:spLocks noGrp="1"/>
          </p:cNvSpPr>
          <p:nvPr>
            <p:ph sz="quarter" idx="1"/>
          </p:nvPr>
        </p:nvSpPr>
        <p:spPr/>
        <p:txBody>
          <a:bodyPr/>
          <a:lstStyle/>
          <a:p>
            <a:r>
              <a:rPr lang="en-US" sz="1800" dirty="0" smtClean="0"/>
              <a:t>Confederacy is an alliance of independent states. In the United States, 50 States are not independent, but in the past some states were sovereign countries.  </a:t>
            </a:r>
          </a:p>
          <a:p>
            <a:r>
              <a:rPr lang="en-US" sz="1800" dirty="0" smtClean="0"/>
              <a:t>In confederacy, the central government had limited powers, the government does not have power to make laws that directly apply to the people</a:t>
            </a:r>
            <a:r>
              <a:rPr lang="en-US" dirty="0" smtClean="0"/>
              <a:t>. </a:t>
            </a:r>
            <a:endParaRPr lang="en-US" dirty="0"/>
          </a:p>
        </p:txBody>
      </p:sp>
      <p:pic>
        <p:nvPicPr>
          <p:cNvPr id="4" name="Picture 3" descr="download (1).jpg"/>
          <p:cNvPicPr>
            <a:picLocks noChangeAspect="1"/>
          </p:cNvPicPr>
          <p:nvPr/>
        </p:nvPicPr>
        <p:blipFill>
          <a:blip r:embed="rId2"/>
          <a:stretch>
            <a:fillRect/>
          </a:stretch>
        </p:blipFill>
        <p:spPr>
          <a:xfrm>
            <a:off x="2819400" y="3276600"/>
            <a:ext cx="4831630" cy="32766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Federal Government is my choice</a:t>
            </a:r>
            <a:endParaRPr lang="en-US" dirty="0"/>
          </a:p>
        </p:txBody>
      </p:sp>
      <p:sp>
        <p:nvSpPr>
          <p:cNvPr id="3" name="Content Placeholder 2"/>
          <p:cNvSpPr>
            <a:spLocks noGrp="1"/>
          </p:cNvSpPr>
          <p:nvPr>
            <p:ph sz="quarter" idx="1"/>
          </p:nvPr>
        </p:nvSpPr>
        <p:spPr/>
        <p:txBody>
          <a:bodyPr>
            <a:normAutofit/>
          </a:bodyPr>
          <a:lstStyle/>
          <a:p>
            <a:r>
              <a:rPr lang="en-US" sz="1800" dirty="0" smtClean="0"/>
              <a:t>I would like to live under the federal government because it allows powers to be divided among the central government and local governments. Another reason is because division of power cannot be changed by either acting alone. </a:t>
            </a:r>
            <a:endParaRPr lang="en-US" sz="1800" dirty="0"/>
          </a:p>
        </p:txBody>
      </p:sp>
      <p:pic>
        <p:nvPicPr>
          <p:cNvPr id="4" name="Picture 3" descr="download (2).jpg"/>
          <p:cNvPicPr>
            <a:picLocks noChangeAspect="1"/>
          </p:cNvPicPr>
          <p:nvPr/>
        </p:nvPicPr>
        <p:blipFill>
          <a:blip r:embed="rId2"/>
          <a:stretch>
            <a:fillRect/>
          </a:stretch>
        </p:blipFill>
        <p:spPr>
          <a:xfrm>
            <a:off x="1143000" y="3048000"/>
            <a:ext cx="4281487" cy="2849135"/>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238</TotalTime>
  <Words>305</Words>
  <Application>Microsoft Office PowerPoint</Application>
  <PresentationFormat>On-screen Show (4:3)</PresentationFormat>
  <Paragraphs>24</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Oriel</vt:lpstr>
      <vt:lpstr>State and Federal Relations</vt:lpstr>
      <vt:lpstr>Slide 2</vt:lpstr>
      <vt:lpstr>Supreme Authority</vt:lpstr>
      <vt:lpstr>How sovereignty relates to different types of relationships</vt:lpstr>
      <vt:lpstr>Cont….. Unitary-Centralized Government</vt:lpstr>
      <vt:lpstr>Federal </vt:lpstr>
      <vt:lpstr>Confederate</vt:lpstr>
      <vt:lpstr>Federal Government is my choice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and Federal Relations</dc:title>
  <dc:creator>Ann</dc:creator>
  <cp:lastModifiedBy>Ann</cp:lastModifiedBy>
  <cp:revision>68</cp:revision>
  <dcterms:created xsi:type="dcterms:W3CDTF">2018-09-16T11:42:14Z</dcterms:created>
  <dcterms:modified xsi:type="dcterms:W3CDTF">2018-09-16T15:41:05Z</dcterms:modified>
</cp:coreProperties>
</file>